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Fira Sans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11" Type="http://schemas.openxmlformats.org/officeDocument/2006/relationships/slide" Target="slides/slide6.xml"/><Relationship Id="rId22" Type="http://schemas.openxmlformats.org/officeDocument/2006/relationships/font" Target="fonts/FiraSansExtraBold-bold.fntdata"/><Relationship Id="rId10" Type="http://schemas.openxmlformats.org/officeDocument/2006/relationships/slide" Target="slides/slide5.xml"/><Relationship Id="rId21" Type="http://schemas.openxmlformats.org/officeDocument/2006/relationships/font" Target="fonts/Roboto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FiraSans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.fntdata"/><Relationship Id="rId6" Type="http://schemas.openxmlformats.org/officeDocument/2006/relationships/slide" Target="slides/slide1.xml"/><Relationship Id="rId18" Type="http://schemas.openxmlformats.org/officeDocument/2006/relationships/font" Target="fonts/Roboto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d982143a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d982143a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d982143a6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d982143a6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d982143a6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d982143a6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069a6660f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e069a6660f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d982143a6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d982143a6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982143a6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dd982143a6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069a6660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e069a6660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069a6660f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e069a6660f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lang="uk" sz="30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5: </a:t>
            </a:r>
            <a:r>
              <a:rPr lang="uk" sz="2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ВІДНОШЕННЯ ДО СЕБЕ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Заняття 4: Етикет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709900" y="575975"/>
            <a:ext cx="7380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 НАС ТУТ ЦЕЙ...СУСПІЛЬСТВО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861850"/>
            <a:ext cx="39870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МИ ЖИВЕМО СЕРЕД ЛЮДЕЙ. 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САМЕ ТОМУ НАМ ПОТРІБНО ВМІТИ З НИМИ ЯКОСЬ ЖИТИ ТА ПОВОДИТИСЬ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Urban Survival: Quick Tips to Stay Alive in the City - Pew Pew Tactical"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925" y="1567150"/>
            <a:ext cx="4679200" cy="263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1841750" y="575975"/>
            <a:ext cx="62484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ЕФЕКТ ДЗЕРКАЛА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5020725" y="1567150"/>
            <a:ext cx="39870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В БІЛЬШОСТІ ВИПАДКІD ЛЮДИ ПОВОДЯТЬСЯ З НАМИ ТАК, ЯК МИ ПОВОДИМОСЬ З НИМИ.</a:t>
            </a:r>
            <a:b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b="1" lang="uk" sz="2200">
                <a:solidFill>
                  <a:srgbClr val="F1C232"/>
                </a:solidFill>
                <a:highlight>
                  <a:schemeClr val="dk1"/>
                </a:highlight>
              </a:rPr>
              <a:t>РОБИМО ВИСНОВОК)</a:t>
            </a:r>
            <a:endParaRPr b="1" sz="2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pic>
        <p:nvPicPr>
          <p:cNvPr descr="Douggie GIFs - Get the best GIF on GIPHY" id="88" name="Google Shape;88;p19"/>
          <p:cNvPicPr preferRelativeResize="0"/>
          <p:nvPr/>
        </p:nvPicPr>
        <p:blipFill rotWithShape="1">
          <a:blip r:embed="rId5">
            <a:alphaModFix/>
          </a:blip>
          <a:srcRect b="0" l="0" r="18487" t="0"/>
          <a:stretch/>
        </p:blipFill>
        <p:spPr>
          <a:xfrm>
            <a:off x="133950" y="1352850"/>
            <a:ext cx="4801950" cy="33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1151925" y="575975"/>
            <a:ext cx="69384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 НАС ВЖЕ ВСЕ ПРИДУМАЛИ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984500" y="1513575"/>
            <a:ext cx="73536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F1C232"/>
                </a:solidFill>
                <a:highlight>
                  <a:schemeClr val="dk1"/>
                </a:highlight>
              </a:rPr>
              <a:t>ІСНУЄ СПИСОК (НЕ ОДИН) ЯК ПОВОДИТИСЬ ТАК, ЩОБ ВИКЛИКАТИ В ЛЮДЕЙ СИМПАТІЮ ТА ПОЗИТИВНІ ЕМОЦІЇ. ЦЕЙ СПИСОК НАЗИВАЄТЬСЯ </a:t>
            </a:r>
            <a:endParaRPr b="1" sz="16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900">
                <a:solidFill>
                  <a:schemeClr val="lt1"/>
                </a:solidFill>
                <a:highlight>
                  <a:schemeClr val="dk1"/>
                </a:highlight>
              </a:rPr>
              <a:t>ЕТИКЕТ</a:t>
            </a:r>
            <a:endParaRPr b="1" sz="49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0" y="663025"/>
            <a:ext cx="91440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СВІЙ ЧАС - СВІЙ ЕТИКЕТ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sp>
        <p:nvSpPr>
          <p:cNvPr id="104" name="Google Shape;104;p21"/>
          <p:cNvSpPr txBox="1"/>
          <p:nvPr/>
        </p:nvSpPr>
        <p:spPr>
          <a:xfrm>
            <a:off x="227700" y="1624575"/>
            <a:ext cx="8868000" cy="30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rgbClr val="333333"/>
                </a:solidFill>
                <a:highlight>
                  <a:srgbClr val="FFFFFF"/>
                </a:highlight>
              </a:rPr>
              <a:t>ЯК ВИ ВВАЖАЄТЕ, ЩО ПОВИННО БУТИ В СУЧАСНОМУ ЕТИКЕТІ?</a:t>
            </a:r>
            <a:endParaRPr b="1"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rgbClr val="333333"/>
                </a:solidFill>
                <a:highlight>
                  <a:srgbClr val="FFFFFF"/>
                </a:highlight>
              </a:rPr>
              <a:t>1.</a:t>
            </a:r>
            <a:endParaRPr b="1"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rgbClr val="333333"/>
                </a:solidFill>
                <a:highlight>
                  <a:srgbClr val="FFFFFF"/>
                </a:highlight>
              </a:rPr>
              <a:t>2.</a:t>
            </a:r>
            <a:endParaRPr b="1" sz="16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rgbClr val="333333"/>
                </a:solidFill>
                <a:highlight>
                  <a:srgbClr val="FFFFFF"/>
                </a:highlight>
              </a:rPr>
              <a:t>3.</a:t>
            </a:r>
            <a:endParaRPr b="1" sz="16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ion Bronson GIF | Gfycat"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275"/>
            <a:ext cx="9144000" cy="483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7325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2665525" y="502300"/>
            <a:ext cx="5837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ПРАКТИКА!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/>
          <p:nvPr/>
        </p:nvSpPr>
        <p:spPr>
          <a:xfrm>
            <a:off x="2370825" y="596050"/>
            <a:ext cx="59145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492775" y="2096250"/>
            <a:ext cx="8313900" cy="27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знайти по 3 переваги і 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3 недоліки робіт батьків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1C232"/>
              </a:solidFill>
              <a:highlight>
                <a:schemeClr val="dk1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